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6"/>
  </p:notesMasterIdLst>
  <p:handoutMasterIdLst>
    <p:handoutMasterId r:id="rId7"/>
  </p:handoutMasterIdLst>
  <p:sldIdLst>
    <p:sldId id="259" r:id="rId2"/>
    <p:sldId id="342" r:id="rId3"/>
    <p:sldId id="343" r:id="rId4"/>
    <p:sldId id="344" r:id="rId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5" autoAdjust="0"/>
    <p:restoredTop sz="83784" autoAdjust="0"/>
  </p:normalViewPr>
  <p:slideViewPr>
    <p:cSldViewPr snapToGrid="0">
      <p:cViewPr varScale="1">
        <p:scale>
          <a:sx n="95" d="100"/>
          <a:sy n="95" d="100"/>
        </p:scale>
        <p:origin x="1230" y="90"/>
      </p:cViewPr>
      <p:guideLst/>
    </p:cSldViewPr>
  </p:slideViewPr>
  <p:outlineViewPr>
    <p:cViewPr>
      <p:scale>
        <a:sx n="33" d="100"/>
        <a:sy n="33" d="100"/>
      </p:scale>
      <p:origin x="-24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194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7FCDADB-FF1D-48B3-870A-97ADD7541D0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2D3E7E9-D379-4F1B-83D2-3F36642BE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16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0DB3B7B-D691-48E7-9E84-4BE3A9277D4F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AB137B1-5C9E-4B81-8A5C-139D49408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7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Proxima Nova Alt Lt" panose="02000506030000020004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137B1-5C9E-4B81-8A5C-139D49408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33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548" y="1079548"/>
            <a:ext cx="4698904" cy="469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46927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op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487" y="2655464"/>
            <a:ext cx="3979026" cy="3979026"/>
          </a:xfrm>
          <a:prstGeom prst="rect">
            <a:avLst/>
          </a:prstGeom>
        </p:spPr>
      </p:pic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838200" y="1106391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roxima Nova Alt Lt" panose="0200050603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161168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ottom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487" y="0"/>
            <a:ext cx="3979026" cy="3979026"/>
          </a:xfrm>
          <a:prstGeom prst="rect">
            <a:avLst/>
          </a:prstGeom>
        </p:spPr>
      </p:pic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838200" y="4562311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roxima Nova Alt Lt" panose="0200050603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101670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e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90" y="5245259"/>
            <a:ext cx="1607820" cy="1607820"/>
          </a:xfrm>
          <a:prstGeom prst="rect">
            <a:avLst/>
          </a:prstGeom>
        </p:spPr>
      </p:pic>
      <p:grpSp>
        <p:nvGrpSpPr>
          <p:cNvPr id="32" name="Group 31"/>
          <p:cNvGrpSpPr/>
          <p:nvPr userDrawn="1"/>
        </p:nvGrpSpPr>
        <p:grpSpPr>
          <a:xfrm>
            <a:off x="605028" y="526631"/>
            <a:ext cx="10981944" cy="5586984"/>
            <a:chOff x="687704" y="526631"/>
            <a:chExt cx="10981944" cy="5586984"/>
          </a:xfrm>
        </p:grpSpPr>
        <p:cxnSp>
          <p:nvCxnSpPr>
            <p:cNvPr id="18" name="Straight Connector 17"/>
            <p:cNvCxnSpPr/>
            <p:nvPr userDrawn="1"/>
          </p:nvCxnSpPr>
          <p:spPr>
            <a:xfrm>
              <a:off x="687705" y="6068911"/>
              <a:ext cx="446532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7038975" y="6084991"/>
              <a:ext cx="4604385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687704" y="552031"/>
              <a:ext cx="10981944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716280" y="552031"/>
              <a:ext cx="0" cy="551688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11643360" y="526631"/>
              <a:ext cx="0" cy="5586984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941642" y="21034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141413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ed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90" y="5245259"/>
            <a:ext cx="1607820" cy="1607820"/>
          </a:xfrm>
          <a:prstGeom prst="rect">
            <a:avLst/>
          </a:prstGeom>
        </p:spPr>
      </p:pic>
      <p:grpSp>
        <p:nvGrpSpPr>
          <p:cNvPr id="32" name="Group 31"/>
          <p:cNvGrpSpPr/>
          <p:nvPr userDrawn="1"/>
        </p:nvGrpSpPr>
        <p:grpSpPr>
          <a:xfrm>
            <a:off x="605028" y="526631"/>
            <a:ext cx="10981944" cy="5586984"/>
            <a:chOff x="687704" y="526631"/>
            <a:chExt cx="10981944" cy="5586984"/>
          </a:xfrm>
        </p:grpSpPr>
        <p:cxnSp>
          <p:nvCxnSpPr>
            <p:cNvPr id="18" name="Straight Connector 17"/>
            <p:cNvCxnSpPr/>
            <p:nvPr userDrawn="1"/>
          </p:nvCxnSpPr>
          <p:spPr>
            <a:xfrm>
              <a:off x="687705" y="6068911"/>
              <a:ext cx="446532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7038975" y="6084991"/>
              <a:ext cx="4604385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687704" y="552031"/>
              <a:ext cx="10981944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716280" y="552031"/>
              <a:ext cx="0" cy="551688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11643360" y="526631"/>
              <a:ext cx="0" cy="5586984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838200" y="2112231"/>
            <a:ext cx="10515600" cy="3462237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Klavika Rg" panose="020000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Klavika Rg" panose="02000000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Klavika Rg" panose="02000000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Klavika Rg" panose="02000000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Klavika Rg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838200" y="651731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roxima Nova Alt Lt" panose="0200050603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1327006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ed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606990"/>
            <a:ext cx="10515600" cy="79915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Proxima Nova Alt Lt" panose="0200050603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90" y="5245259"/>
            <a:ext cx="1607820" cy="160782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V="1">
            <a:off x="-75678" y="6068911"/>
            <a:ext cx="5153025" cy="804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6963645" y="6084991"/>
            <a:ext cx="541189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87409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ed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62237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Klavika Rg" panose="020000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Klavika Rg" panose="02000000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Klavika Rg" panose="02000000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Klavika Rg" panose="02000000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Klavika Rg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21328" y="365714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Proxima Nova Alt Lt" panose="02000506030000020004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-75678" y="6068911"/>
            <a:ext cx="5153025" cy="804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6963645" y="6084991"/>
            <a:ext cx="541189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90" y="5245259"/>
            <a:ext cx="1607820" cy="160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9105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List" type="tx">
  <p:cSld name="Title + Lis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1191600" y="477867"/>
            <a:ext cx="9808400" cy="1143200"/>
          </a:xfrm>
          <a:prstGeom prst="rect">
            <a:avLst/>
          </a:prstGeom>
        </p:spPr>
        <p:txBody>
          <a:bodyPr spcFirstLastPara="1" wrap="square" lIns="93125" tIns="93125" rIns="93125" bIns="931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Font typeface="Merriweather"/>
              <a:buNone/>
              <a:defRPr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1191600" y="1831467"/>
            <a:ext cx="10011200" cy="4736400"/>
          </a:xfrm>
          <a:prstGeom prst="rect">
            <a:avLst/>
          </a:prstGeom>
        </p:spPr>
        <p:txBody>
          <a:bodyPr spcFirstLastPara="1" wrap="square" lIns="93125" tIns="93125" rIns="93125" bIns="93125" anchor="t" anchorCtr="0">
            <a:noAutofit/>
          </a:bodyPr>
          <a:lstStyle>
            <a:lvl1pPr marL="609585" lvl="0" indent="-440256" rtl="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▷"/>
              <a:defRPr sz="2133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219170" lvl="1" indent="-440256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○"/>
              <a:defRPr sz="2133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828754" lvl="2" indent="-440256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■"/>
              <a:defRPr sz="2133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339" lvl="3" indent="-440256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●"/>
              <a:defRPr sz="2133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047924" lvl="4" indent="-440256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○"/>
              <a:defRPr sz="2133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3657509" lvl="5" indent="-440256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■"/>
              <a:defRPr sz="2133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4267093" lvl="6" indent="-440256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●"/>
              <a:defRPr sz="2133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76678" lvl="7" indent="-440256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○"/>
              <a:defRPr sz="2133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5486263" lvl="8" indent="-440256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Char char="■"/>
              <a:defRPr sz="2133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4167" tIns="124167" rIns="124167" bIns="12416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" name="Google Shape;49;p6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4167" tIns="124167" rIns="124167" bIns="12416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" name="Google Shape;50;p6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4167" tIns="124167" rIns="124167" bIns="12416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" name="Google Shape;51;p6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4167" tIns="124167" rIns="124167" bIns="12416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10211267" y="6269333"/>
            <a:ext cx="1807200" cy="418000"/>
          </a:xfrm>
          <a:prstGeom prst="rect">
            <a:avLst/>
          </a:prstGeom>
        </p:spPr>
        <p:txBody>
          <a:bodyPr spcFirstLastPara="1" wrap="square" lIns="93125" tIns="93125" rIns="93125" bIns="931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53" name="Google Shape;53;p6"/>
          <p:cNvSpPr txBox="1">
            <a:spLocks noGrp="1"/>
          </p:cNvSpPr>
          <p:nvPr>
            <p:ph type="sldNum" idx="2"/>
          </p:nvPr>
        </p:nvSpPr>
        <p:spPr>
          <a:xfrm>
            <a:off x="0" y="6338300"/>
            <a:ext cx="1807200" cy="418000"/>
          </a:xfrm>
          <a:prstGeom prst="rect">
            <a:avLst/>
          </a:prstGeom>
        </p:spPr>
        <p:txBody>
          <a:bodyPr spcFirstLastPara="1" wrap="square" lIns="93125" tIns="93125" rIns="93125" bIns="93125" anchor="ctr" anchorCtr="0">
            <a:noAutofit/>
          </a:bodyPr>
          <a:lstStyle>
            <a:lvl1pPr lvl="0" algn="r" rtl="0">
              <a:buNone/>
              <a:defRPr sz="1600">
                <a:solidFill>
                  <a:schemeClr val="accent5"/>
                </a:solidFill>
              </a:defRPr>
            </a:lvl1pPr>
            <a:lvl2pPr lvl="1" algn="r" rtl="0">
              <a:buNone/>
              <a:defRPr sz="1600">
                <a:solidFill>
                  <a:schemeClr val="accent5"/>
                </a:solidFill>
              </a:defRPr>
            </a:lvl2pPr>
            <a:lvl3pPr lvl="2" algn="r" rtl="0">
              <a:buNone/>
              <a:defRPr sz="1600">
                <a:solidFill>
                  <a:schemeClr val="accent5"/>
                </a:solidFill>
              </a:defRPr>
            </a:lvl3pPr>
            <a:lvl4pPr lvl="3" algn="r" rtl="0">
              <a:buNone/>
              <a:defRPr sz="1600">
                <a:solidFill>
                  <a:schemeClr val="accent5"/>
                </a:solidFill>
              </a:defRPr>
            </a:lvl4pPr>
            <a:lvl5pPr lvl="4" algn="r" rtl="0">
              <a:buNone/>
              <a:defRPr sz="1600">
                <a:solidFill>
                  <a:schemeClr val="accent5"/>
                </a:solidFill>
              </a:defRPr>
            </a:lvl5pPr>
            <a:lvl6pPr lvl="5" algn="r" rtl="0">
              <a:buNone/>
              <a:defRPr sz="1600">
                <a:solidFill>
                  <a:schemeClr val="accent5"/>
                </a:solidFill>
              </a:defRPr>
            </a:lvl6pPr>
            <a:lvl7pPr lvl="6" algn="r" rtl="0">
              <a:buNone/>
              <a:defRPr sz="1600">
                <a:solidFill>
                  <a:schemeClr val="accent5"/>
                </a:solidFill>
              </a:defRPr>
            </a:lvl7pPr>
            <a:lvl8pPr lvl="7" algn="r" rtl="0">
              <a:buNone/>
              <a:defRPr sz="1600">
                <a:solidFill>
                  <a:schemeClr val="accent5"/>
                </a:solidFill>
              </a:defRPr>
            </a:lvl8pPr>
            <a:lvl9pPr lvl="8" algn="r" rtl="0">
              <a:buNone/>
              <a:defRPr sz="1600">
                <a:solidFill>
                  <a:schemeClr val="accent5"/>
                </a:solidFill>
              </a:defRPr>
            </a:lvl9pPr>
          </a:lstStyle>
          <a:p>
            <a:r>
              <a:rPr lang="en-US"/>
              <a:t>stophazing.org</a:t>
            </a:r>
          </a:p>
        </p:txBody>
      </p:sp>
    </p:spTree>
    <p:extLst>
      <p:ext uri="{BB962C8B-B14F-4D97-AF65-F5344CB8AC3E}">
        <p14:creationId xmlns:p14="http://schemas.microsoft.com/office/powerpoint/2010/main" val="357600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447DC-A32C-4957-B678-99B9F6D7F8EB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3D416-F1F3-495F-A7CC-E2792E9EF1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90" y="5245259"/>
            <a:ext cx="1607820" cy="1607820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605028" y="526631"/>
            <a:ext cx="10981944" cy="5586984"/>
            <a:chOff x="687704" y="526631"/>
            <a:chExt cx="10981944" cy="5586984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687705" y="6068911"/>
              <a:ext cx="4465320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7038975" y="6084991"/>
              <a:ext cx="4604385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>
              <a:off x="687704" y="552031"/>
              <a:ext cx="10981944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716280" y="552031"/>
              <a:ext cx="0" cy="551688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11643360" y="526631"/>
              <a:ext cx="0" cy="5586984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4808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60" r:id="rId4"/>
    <p:sldLayoutId id="2147483659" r:id="rId5"/>
    <p:sldLayoutId id="2147483656" r:id="rId6"/>
    <p:sldLayoutId id="2147483658" r:id="rId7"/>
    <p:sldLayoutId id="2147483667" r:id="rId8"/>
  </p:sldLayoutIdLst>
  <p:transition>
    <p:fade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Proxima Nova Alt Lt" panose="02000506030000020004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Proxima Nova Lt" panose="02000506030000020004" pitchFamily="50" charset="0"/>
                <a:ea typeface="Proxima Nova Rg" charset="0"/>
                <a:cs typeface="Proxima Nova Rg" charset="0"/>
              </a:rPr>
              <a:t>Hazing Prevention Activity</a:t>
            </a:r>
          </a:p>
        </p:txBody>
      </p:sp>
    </p:spTree>
    <p:extLst>
      <p:ext uri="{BB962C8B-B14F-4D97-AF65-F5344CB8AC3E}">
        <p14:creationId xmlns:p14="http://schemas.microsoft.com/office/powerpoint/2010/main" val="59736961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FF77ED-356D-3530-BE3C-54CEB9970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Proxima Nova Alt Lt" panose="02000506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Scavenger Hunt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Proxima Nova Alt Lt" panose="02000506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Studying/Study Hours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Proxima Nova Alt Lt" panose="02000506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Singing/Skits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Proxima Nova Alt Lt" panose="02000506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Clothing Expectations or Requirements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Proxima Nova Alt Lt" panose="02000506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Workouts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Proxima Nova Alt Lt" panose="02000506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New Member Meetings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kern="100" dirty="0">
                <a:effectLst/>
                <a:latin typeface="Proxima Nova Alt Lt" panose="02000506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Demonstration of Knowledge/Tests/Recitation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5CBF6E-F3FE-0BEE-58B0-6EF8FB452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Group Discussion – List of Activities</a:t>
            </a:r>
          </a:p>
        </p:txBody>
      </p:sp>
    </p:spTree>
    <p:extLst>
      <p:ext uri="{BB962C8B-B14F-4D97-AF65-F5344CB8AC3E}">
        <p14:creationId xmlns:p14="http://schemas.microsoft.com/office/powerpoint/2010/main" val="412229252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FF77ED-356D-3530-BE3C-54CEB9970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Proxima Nova Alt Lt" panose="02000506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How could this behavior be hazing?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Proxima Nova Alt Lt" panose="02000506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What mitigating factors would prevent the behavior from being considered hazing?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Proxima Nova Alt Lt" panose="02000506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What aggravating factors would ensure this behavior is considered hazing?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kern="100" dirty="0">
                <a:effectLst/>
                <a:latin typeface="Proxima Nova Alt Lt" panose="0200050603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If our chapter practices the behavior, how can we ensure the behavior is not hazing?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F5CBF6E-F3FE-0BEE-58B0-6EF8FB452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Group Discussion – Discussion</a:t>
            </a:r>
          </a:p>
        </p:txBody>
      </p:sp>
    </p:spTree>
    <p:extLst>
      <p:ext uri="{BB962C8B-B14F-4D97-AF65-F5344CB8AC3E}">
        <p14:creationId xmlns:p14="http://schemas.microsoft.com/office/powerpoint/2010/main" val="191581586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F28A58-9973-9639-CE43-83F348BFB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5981208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en Triangles Template" id="{0575AF65-4F1C-425A-8096-61DFA03D6515}" vid="{616AA55D-89EE-4107-AFC5-B57F12E433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7968</TotalTime>
  <Words>89</Words>
  <Application>Microsoft Office PowerPoint</Application>
  <PresentationFormat>Widescreen</PresentationFormat>
  <Paragraphs>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Klavika Rg</vt:lpstr>
      <vt:lpstr>Merriweather</vt:lpstr>
      <vt:lpstr>Proxima Nova Alt Lt</vt:lpstr>
      <vt:lpstr>Proxima Nova Lt</vt:lpstr>
      <vt:lpstr>Symbol</vt:lpstr>
      <vt:lpstr>1_Office Theme</vt:lpstr>
      <vt:lpstr>Hazing Prevention Activity</vt:lpstr>
      <vt:lpstr>Small Group Discussion – List of Activities</vt:lpstr>
      <vt:lpstr>Small Group Discussion – Discussion</vt:lpstr>
      <vt:lpstr>Questions?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XM</dc:creator>
  <cp:keywords/>
  <dc:description/>
  <cp:lastModifiedBy>Padron,Natalie</cp:lastModifiedBy>
  <cp:revision>420</cp:revision>
  <cp:lastPrinted>2016-08-28T18:20:22Z</cp:lastPrinted>
  <dcterms:created xsi:type="dcterms:W3CDTF">2015-12-08T16:53:51Z</dcterms:created>
  <dcterms:modified xsi:type="dcterms:W3CDTF">2023-09-29T18:02:52Z</dcterms:modified>
  <cp:category/>
  <cp:contentStatus/>
</cp:coreProperties>
</file>